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19"/>
  </p:notesMasterIdLst>
  <p:sldIdLst>
    <p:sldId id="3825" r:id="rId5"/>
    <p:sldId id="3826" r:id="rId6"/>
    <p:sldId id="3827" r:id="rId7"/>
    <p:sldId id="3828" r:id="rId8"/>
    <p:sldId id="3791" r:id="rId9"/>
    <p:sldId id="3835" r:id="rId10"/>
    <p:sldId id="3792" r:id="rId11"/>
    <p:sldId id="3829" r:id="rId12"/>
    <p:sldId id="3830" r:id="rId13"/>
    <p:sldId id="3831" r:id="rId14"/>
    <p:sldId id="3794" r:id="rId15"/>
    <p:sldId id="3832" r:id="rId16"/>
    <p:sldId id="3833" r:id="rId17"/>
    <p:sldId id="383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6" d="100"/>
          <a:sy n="96" d="100"/>
        </p:scale>
        <p:origin x="42" y="201"/>
      </p:cViewPr>
      <p:guideLst>
        <p:guide orient="horz" pos="1200"/>
        <p:guide orient="horz" pos="3408"/>
        <p:guide pos="6936"/>
        <p:guide pos="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2800" b="0" dirty="0">
              <a:solidFill>
                <a:sysClr val="windowText" lastClr="000000"/>
              </a:solidFill>
            </a:rPr>
            <a:t>Name</a:t>
          </a:r>
          <a:br>
            <a:rPr lang="en-US" sz="1600" dirty="0">
              <a:solidFill>
                <a:sysClr val="windowText" lastClr="000000"/>
              </a:solidFill>
            </a:rPr>
          </a:br>
          <a:r>
            <a:rPr lang="en-US" sz="1600" b="0" dirty="0">
              <a:solidFill>
                <a:sysClr val="windowText" lastClr="000000"/>
              </a:solidFill>
              <a:latin typeface="+mn-lt"/>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08605" custScaleY="108605"/>
      <dgm:spPr>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08605" custScaleY="108605"/>
      <dgm:spPr>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08605" custScaleY="108605"/>
      <dgm:spPr>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a:lstStyle/>
        <a:p>
          <a:endParaRPr lang="en-US"/>
        </a:p>
      </dgm:t>
    </dgm:pt>
    <dgm:pt modelId="{198ACE8E-34F4-43E6-BB2E-1809B1CC58DC}">
      <dgm:prSet/>
      <dgm:spPr>
        <a:solidFill>
          <a:schemeClr val="accent1">
            <a:lumMod val="20000"/>
            <a:lumOff val="80000"/>
            <a:alpha val="90000"/>
          </a:schemeClr>
        </a:solidFill>
        <a:ln>
          <a:noFill/>
        </a:ln>
      </dgm:spPr>
      <dgm:t>
        <a:bodyPr/>
        <a:lstStyle/>
        <a:p>
          <a:r>
            <a:rPr lang="en-US" b="0" i="0" u="none" dirty="0"/>
            <a:t>To start a presentation, go to the Slide Show tab, and select From Beginning.</a:t>
          </a:r>
          <a:endParaRPr lang="en-US" dirty="0"/>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a:solidFill>
          <a:schemeClr val="accent1"/>
        </a:solidFill>
        <a:ln>
          <a:noFill/>
        </a:ln>
      </dgm:spPr>
      <dgm:t>
        <a:bodyPr/>
        <a:lstStyle/>
        <a:p>
          <a:r>
            <a:rPr lang="en-US" dirty="0"/>
            <a:t>1</a:t>
          </a:r>
        </a:p>
      </dgm:t>
    </dgm:pt>
    <dgm:pt modelId="{0F6BA1FB-59E5-4F16-A7B4-1533BB1F09E4}">
      <dgm:prSet/>
      <dgm:spPr>
        <a:solidFill>
          <a:schemeClr val="accent2">
            <a:lumMod val="20000"/>
            <a:lumOff val="80000"/>
            <a:alpha val="90000"/>
          </a:schemeClr>
        </a:solidFill>
        <a:ln>
          <a:noFill/>
        </a:ln>
      </dgm:spPr>
      <dgm:t>
        <a:bodyPr/>
        <a:lstStyle/>
        <a:p>
          <a:r>
            <a:rPr lang="en-US" b="0" i="0" u="none" dirty="0"/>
            <a:t>To display Presenter view, in Slide Show view, on the control bar at the bottom left select the three dots, and then Show Presenter View. </a:t>
          </a:r>
          <a:endParaRPr lang="en-US" dirty="0"/>
        </a:p>
      </dgm:t>
    </dgm:pt>
    <dgm:pt modelId="{6A557BB1-C0DD-44CB-8745-CE5481476209}" type="parTrans" cxnId="{F0FA65E5-FB81-4E7A-9467-65363565F4A0}">
      <dgm:prSet/>
      <dgm:spPr/>
      <dgm:t>
        <a:bodyPr/>
        <a:lstStyle/>
        <a:p>
          <a:endParaRPr lang="en-US"/>
        </a:p>
      </dgm:t>
    </dgm:pt>
    <dgm:pt modelId="{7DBF5CB5-29DD-4671-A0F3-981D48571500}" type="sibTrans" cxnId="{F0FA65E5-FB81-4E7A-9467-65363565F4A0}">
      <dgm:prSet phldrT="2" phldr="0"/>
      <dgm:spPr>
        <a:solidFill>
          <a:schemeClr val="accent2"/>
        </a:solidFill>
        <a:ln>
          <a:noFill/>
        </a:ln>
      </dgm:spPr>
      <dgm:t>
        <a:bodyPr/>
        <a:lstStyle/>
        <a:p>
          <a:r>
            <a:rPr lang="en-US" dirty="0"/>
            <a:t>2</a:t>
          </a:r>
        </a:p>
      </dgm:t>
    </dgm:pt>
    <dgm:pt modelId="{1D096F01-AEA8-401D-8348-98E9A81F3CE0}">
      <dgm:prSet/>
      <dgm:spPr>
        <a:solidFill>
          <a:schemeClr val="accent4">
            <a:lumMod val="20000"/>
            <a:lumOff val="80000"/>
            <a:alpha val="90000"/>
          </a:schemeClr>
        </a:solidFill>
        <a:ln>
          <a:noFill/>
        </a:ln>
      </dgm:spPr>
      <dgm:t>
        <a:bodyPr/>
        <a:lstStyle/>
        <a:p>
          <a:r>
            <a:rPr lang="en-US" b="0" i="0" u="none" dirty="0"/>
            <a:t>During your presentation, the speaker notes are visible on your monitor, but aren't visible to the audience. </a:t>
          </a:r>
          <a:endParaRPr lang="en-US" dirty="0"/>
        </a:p>
      </dgm:t>
    </dgm:pt>
    <dgm:pt modelId="{AB9DA1CE-0370-48BB-8362-3A4CBF7FFB29}" type="parTrans" cxnId="{FD2381C0-DA6F-4859-90D6-313730044E7C}">
      <dgm:prSet/>
      <dgm:spPr/>
      <dgm:t>
        <a:bodyPr/>
        <a:lstStyle/>
        <a:p>
          <a:endParaRPr lang="en-US"/>
        </a:p>
      </dgm:t>
    </dgm:pt>
    <dgm:pt modelId="{6088456C-4B73-4948-985C-DD954DEF44EF}" type="sibTrans" cxnId="{FD2381C0-DA6F-4859-90D6-313730044E7C}">
      <dgm:prSet phldrT="3" phldr="0"/>
      <dgm:spPr>
        <a:solidFill>
          <a:schemeClr val="accent4"/>
        </a:solidFill>
        <a:ln>
          <a:noFill/>
        </a:ln>
      </dgm:spPr>
      <dgm:t>
        <a:bodyPr/>
        <a:lstStyle/>
        <a:p>
          <a:r>
            <a:rPr lang="en-US" dirty="0"/>
            <a:t>3</a:t>
          </a:r>
        </a:p>
      </dgm:t>
    </dgm:pt>
    <dgm:pt modelId="{DE16CBB4-D3F4-44AD-8379-3A5D78B889D5}">
      <dgm:prSet/>
      <dgm:spPr>
        <a:solidFill>
          <a:schemeClr val="accent5">
            <a:lumMod val="20000"/>
            <a:lumOff val="80000"/>
            <a:alpha val="90000"/>
          </a:schemeClr>
        </a:solidFill>
        <a:ln>
          <a:noFill/>
        </a:ln>
      </dgm:spPr>
      <dgm:t>
        <a:bodyPr/>
        <a:lstStyle/>
        <a:p>
          <a:r>
            <a:rPr lang="en-US" b="0" i="0" u="none" dirty="0"/>
            <a:t>The Notes pane is a box that appears below each slide. Tap it to add notes. </a:t>
          </a:r>
          <a:endParaRPr lang="en-US" dirty="0"/>
        </a:p>
      </dgm:t>
    </dgm:pt>
    <dgm:pt modelId="{917142D8-7514-46BB-B61D-8633F0189C31}" type="parTrans" cxnId="{058D75E7-8E09-41CE-ADFC-EEAD1556353B}">
      <dgm:prSet/>
      <dgm:spPr/>
      <dgm:t>
        <a:bodyPr/>
        <a:lstStyle/>
        <a:p>
          <a:endParaRPr lang="en-US"/>
        </a:p>
      </dgm:t>
    </dgm:pt>
    <dgm:pt modelId="{C2728830-9A00-4764-A9F1-670DDF9E57B3}" type="sibTrans" cxnId="{058D75E7-8E09-41CE-ADFC-EEAD1556353B}">
      <dgm:prSet phldrT="4" phldr="0"/>
      <dgm:spPr>
        <a:solidFill>
          <a:schemeClr val="accent5"/>
        </a:solidFill>
        <a:ln>
          <a:noFill/>
        </a:ln>
      </dgm:spPr>
      <dgm:t>
        <a:bodyPr/>
        <a:lstStyle/>
        <a:p>
          <a:r>
            <a:rPr lang="en-US" dirty="0"/>
            <a:t>4</a:t>
          </a:r>
        </a:p>
      </dgm:t>
    </dgm:pt>
    <dgm:pt modelId="{F7B81412-5EAE-488C-9259-0FA0EB0F090B}">
      <dgm:prSet/>
      <dgm:spPr>
        <a:solidFill>
          <a:schemeClr val="accent6">
            <a:lumMod val="20000"/>
            <a:lumOff val="80000"/>
            <a:alpha val="90000"/>
          </a:schemeClr>
        </a:solidFill>
        <a:ln>
          <a:noFill/>
        </a:ln>
      </dgm:spPr>
      <dgm:t>
        <a:bodyPr/>
        <a:lstStyle/>
        <a:p>
          <a:r>
            <a:rPr lang="en-US" b="0" i="0" u="none" dirty="0"/>
            <a:t>If you don’t see the Notes pane or it is completely minimized, click Notes on the task bar across the bottom of the PowerPoint window. </a:t>
          </a:r>
          <a:endParaRPr lang="en-US" dirty="0"/>
        </a:p>
      </dgm:t>
    </dgm:pt>
    <dgm:pt modelId="{C9E63F01-62A4-4331-A67D-7FE563CE9D07}" type="parTrans" cxnId="{AD7281BE-8A99-43C0-9016-4082EB985BF2}">
      <dgm:prSet/>
      <dgm:spPr/>
      <dgm:t>
        <a:bodyPr/>
        <a:lstStyle/>
        <a:p>
          <a:endParaRPr lang="en-US"/>
        </a:p>
      </dgm:t>
    </dgm:pt>
    <dgm:pt modelId="{32E76676-0672-4988-9FB1-308093FF8D5C}" type="sibTrans" cxnId="{AD7281BE-8A99-43C0-9016-4082EB985BF2}">
      <dgm:prSet phldrT="5" phldr="0"/>
      <dgm:spPr>
        <a:solidFill>
          <a:schemeClr val="accent6"/>
        </a:solidFill>
        <a:ln>
          <a:noFill/>
        </a:ln>
      </dgm:spPr>
      <dgm:t>
        <a:bodyPr/>
        <a:lstStyle/>
        <a:p>
          <a:r>
            <a:rPr lang="en-US" dirty="0"/>
            <a:t>5</a:t>
          </a:r>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580445" y="781460"/>
          <a:ext cx="1828799" cy="1828799"/>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30023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ysClr val="windowText" lastClr="000000"/>
              </a:solidFill>
            </a:rPr>
            <a:t>Name</a:t>
          </a:r>
          <a:br>
            <a:rPr lang="en-US" sz="1600" kern="1200" dirty="0">
              <a:solidFill>
                <a:sysClr val="windowText" lastClr="000000"/>
              </a:solidFill>
            </a:rPr>
          </a:br>
          <a:r>
            <a:rPr lang="en-US" sz="1600" b="0" kern="1200" dirty="0">
              <a:solidFill>
                <a:sysClr val="windowText" lastClr="000000"/>
              </a:solidFill>
              <a:latin typeface="+mn-lt"/>
            </a:rPr>
            <a:t>Title</a:t>
          </a:r>
        </a:p>
      </dsp:txBody>
      <dsp:txXfrm>
        <a:off x="300232" y="2951374"/>
        <a:ext cx="2389225" cy="487484"/>
      </dsp:txXfrm>
    </dsp:sp>
    <dsp:sp modelId="{7D166BBB-55AF-452C-B9A0-94A1EE55FF4F}">
      <dsp:nvSpPr>
        <dsp:cNvPr id="0" name=""/>
        <dsp:cNvSpPr/>
      </dsp:nvSpPr>
      <dsp:spPr>
        <a:xfrm>
          <a:off x="30023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387785" y="781460"/>
          <a:ext cx="1828799" cy="1828799"/>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757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3107572" y="2951374"/>
        <a:ext cx="2389225" cy="487484"/>
      </dsp:txXfrm>
    </dsp:sp>
    <dsp:sp modelId="{1223E777-77CB-4A9A-BF21-12B513842696}">
      <dsp:nvSpPr>
        <dsp:cNvPr id="0" name=""/>
        <dsp:cNvSpPr/>
      </dsp:nvSpPr>
      <dsp:spPr>
        <a:xfrm>
          <a:off x="310757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6195126" y="781460"/>
          <a:ext cx="1828799" cy="1828799"/>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491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5914913" y="2951374"/>
        <a:ext cx="2389225" cy="487484"/>
      </dsp:txXfrm>
    </dsp:sp>
    <dsp:sp modelId="{EE420F84-477D-4635-BEF8-66426E9A259D}">
      <dsp:nvSpPr>
        <dsp:cNvPr id="0" name=""/>
        <dsp:cNvSpPr/>
      </dsp:nvSpPr>
      <dsp:spPr>
        <a:xfrm>
          <a:off x="6251818" y="2539746"/>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9002466" y="781460"/>
          <a:ext cx="1828799" cy="1828799"/>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2225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8722253" y="2951374"/>
        <a:ext cx="2389225" cy="487484"/>
      </dsp:txXfrm>
    </dsp:sp>
    <dsp:sp modelId="{5A7600AF-A34B-4D03-B3D6-B3C760AE8E06}">
      <dsp:nvSpPr>
        <dsp:cNvPr id="0" name=""/>
        <dsp:cNvSpPr/>
      </dsp:nvSpPr>
      <dsp:spPr>
        <a:xfrm>
          <a:off x="8765713" y="3373469"/>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84" y="517200"/>
          <a:ext cx="1886775" cy="2641486"/>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start a presentation, go to the Slide Show tab, and select From Beginning.</a:t>
          </a:r>
          <a:endParaRPr lang="en-US" sz="1100" kern="1200" dirty="0"/>
        </a:p>
      </dsp:txBody>
      <dsp:txXfrm>
        <a:off x="3484" y="1520965"/>
        <a:ext cx="1886775" cy="1584891"/>
      </dsp:txXfrm>
    </dsp:sp>
    <dsp:sp modelId="{9C3A7F13-9585-42DF-AD32-B56F82B123C8}">
      <dsp:nvSpPr>
        <dsp:cNvPr id="0" name=""/>
        <dsp:cNvSpPr/>
      </dsp:nvSpPr>
      <dsp:spPr>
        <a:xfrm>
          <a:off x="550649" y="781349"/>
          <a:ext cx="792445" cy="79244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1</a:t>
          </a:r>
        </a:p>
      </dsp:txBody>
      <dsp:txXfrm>
        <a:off x="666700" y="897400"/>
        <a:ext cx="560343" cy="560343"/>
      </dsp:txXfrm>
    </dsp:sp>
    <dsp:sp modelId="{923B2301-552B-45D2-9EF0-53A10AA17FC6}">
      <dsp:nvSpPr>
        <dsp:cNvPr id="0" name=""/>
        <dsp:cNvSpPr/>
      </dsp:nvSpPr>
      <dsp:spPr>
        <a:xfrm>
          <a:off x="3484" y="3158615"/>
          <a:ext cx="188677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78938" y="517200"/>
          <a:ext cx="1886775" cy="2641486"/>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display Presenter view, in Slide Show view, on the control bar at the bottom left select the three dots, and then Show Presenter View. </a:t>
          </a:r>
          <a:endParaRPr lang="en-US" sz="1100" kern="1200" dirty="0"/>
        </a:p>
      </dsp:txBody>
      <dsp:txXfrm>
        <a:off x="2078938" y="1520965"/>
        <a:ext cx="1886775" cy="1584891"/>
      </dsp:txXfrm>
    </dsp:sp>
    <dsp:sp modelId="{C08FC467-91FE-48BD-B243-273925C2B75A}">
      <dsp:nvSpPr>
        <dsp:cNvPr id="0" name=""/>
        <dsp:cNvSpPr/>
      </dsp:nvSpPr>
      <dsp:spPr>
        <a:xfrm>
          <a:off x="2626103" y="781349"/>
          <a:ext cx="792445" cy="79244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2</a:t>
          </a:r>
        </a:p>
      </dsp:txBody>
      <dsp:txXfrm>
        <a:off x="2742154" y="897400"/>
        <a:ext cx="560343" cy="560343"/>
      </dsp:txXfrm>
    </dsp:sp>
    <dsp:sp modelId="{DE393E47-CBB6-4D77-A342-C9AFD9FC8CB6}">
      <dsp:nvSpPr>
        <dsp:cNvPr id="0" name=""/>
        <dsp:cNvSpPr/>
      </dsp:nvSpPr>
      <dsp:spPr>
        <a:xfrm>
          <a:off x="2078938" y="3158615"/>
          <a:ext cx="188677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154392" y="517200"/>
          <a:ext cx="1886775" cy="2641486"/>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During your presentation, the speaker notes are visible on your monitor, but aren't visible to the audience. </a:t>
          </a:r>
          <a:endParaRPr lang="en-US" sz="1100" kern="1200" dirty="0"/>
        </a:p>
      </dsp:txBody>
      <dsp:txXfrm>
        <a:off x="4154392" y="1520965"/>
        <a:ext cx="1886775" cy="1584891"/>
      </dsp:txXfrm>
    </dsp:sp>
    <dsp:sp modelId="{4104A2F1-FB99-4C42-8067-46B8EEEC9610}">
      <dsp:nvSpPr>
        <dsp:cNvPr id="0" name=""/>
        <dsp:cNvSpPr/>
      </dsp:nvSpPr>
      <dsp:spPr>
        <a:xfrm>
          <a:off x="4701557" y="781349"/>
          <a:ext cx="792445" cy="79244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3</a:t>
          </a:r>
        </a:p>
      </dsp:txBody>
      <dsp:txXfrm>
        <a:off x="4817608" y="897400"/>
        <a:ext cx="560343" cy="560343"/>
      </dsp:txXfrm>
    </dsp:sp>
    <dsp:sp modelId="{2EB92C72-3528-4913-AFF6-FF0B4F338399}">
      <dsp:nvSpPr>
        <dsp:cNvPr id="0" name=""/>
        <dsp:cNvSpPr/>
      </dsp:nvSpPr>
      <dsp:spPr>
        <a:xfrm>
          <a:off x="4154392" y="3158615"/>
          <a:ext cx="188677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229845" y="517200"/>
          <a:ext cx="1886775" cy="2641486"/>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The Notes pane is a box that appears below each slide. Tap it to add notes. </a:t>
          </a:r>
          <a:endParaRPr lang="en-US" sz="1100" kern="1200" dirty="0"/>
        </a:p>
      </dsp:txBody>
      <dsp:txXfrm>
        <a:off x="6229845" y="1520965"/>
        <a:ext cx="1886775" cy="1584891"/>
      </dsp:txXfrm>
    </dsp:sp>
    <dsp:sp modelId="{AC6B335A-D8B4-46D8-93DE-B9EF1773F6AC}">
      <dsp:nvSpPr>
        <dsp:cNvPr id="0" name=""/>
        <dsp:cNvSpPr/>
      </dsp:nvSpPr>
      <dsp:spPr>
        <a:xfrm>
          <a:off x="6777010" y="781349"/>
          <a:ext cx="792445" cy="79244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4</a:t>
          </a:r>
        </a:p>
      </dsp:txBody>
      <dsp:txXfrm>
        <a:off x="6893061" y="897400"/>
        <a:ext cx="560343" cy="560343"/>
      </dsp:txXfrm>
    </dsp:sp>
    <dsp:sp modelId="{7B3E0A16-DB85-46CA-87D6-4D39F6DBFC52}">
      <dsp:nvSpPr>
        <dsp:cNvPr id="0" name=""/>
        <dsp:cNvSpPr/>
      </dsp:nvSpPr>
      <dsp:spPr>
        <a:xfrm>
          <a:off x="6229845" y="3158615"/>
          <a:ext cx="1886775"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305299" y="517200"/>
          <a:ext cx="1886775" cy="2641486"/>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If you don’t see the Notes pane or it is completely minimized, click Notes on the task bar across the bottom of the PowerPoint window. </a:t>
          </a:r>
          <a:endParaRPr lang="en-US" sz="1100" kern="1200" dirty="0"/>
        </a:p>
      </dsp:txBody>
      <dsp:txXfrm>
        <a:off x="8305299" y="1520965"/>
        <a:ext cx="1886775" cy="1584891"/>
      </dsp:txXfrm>
    </dsp:sp>
    <dsp:sp modelId="{06772805-3643-43C2-9C80-F43268C57C20}">
      <dsp:nvSpPr>
        <dsp:cNvPr id="0" name=""/>
        <dsp:cNvSpPr/>
      </dsp:nvSpPr>
      <dsp:spPr>
        <a:xfrm>
          <a:off x="8852464" y="781349"/>
          <a:ext cx="792445" cy="79244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5</a:t>
          </a:r>
        </a:p>
      </dsp:txBody>
      <dsp:txXfrm>
        <a:off x="8968515" y="897400"/>
        <a:ext cx="560343" cy="560343"/>
      </dsp:txXfrm>
    </dsp:sp>
    <dsp:sp modelId="{77F59A8B-7684-4E29-B44F-B0F96367FE70}">
      <dsp:nvSpPr>
        <dsp:cNvPr id="0" name=""/>
        <dsp:cNvSpPr/>
      </dsp:nvSpPr>
      <dsp:spPr>
        <a:xfrm>
          <a:off x="8305299" y="3158615"/>
          <a:ext cx="1886775"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a:lstStyle/>
            <a:p>
              <a:r>
                <a:t>1</a:t>
              </a:r>
            </a:p>
          </dgm:t>
        </dgm:pt>
        <dgm:pt modelId="201" type="sibTrans" cxnId="{95F9FFCB-1BFC-4B36-BE44-D6A1469F21C3}">
          <dgm:prSet phldrT="2"/>
          <dgm:t>
            <a:bodyPr/>
            <a:lstStyle/>
            <a:p>
              <a:r>
                <a:t>2</a:t>
              </a:r>
            </a:p>
          </dgm:t>
        </dgm:pt>
        <dgm:pt modelId="301" type="sibTrans" cxnId="{A69863A3-5EBF-4CAE-AA51-83CA76DE20BB}">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3/13/2023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a:lstStyle/>
          <a:p>
            <a:r>
              <a:rPr lang="en-US" dirty="0">
                <a:solidFill>
                  <a:srgbClr val="FFFFFF"/>
                </a:solidFill>
              </a:rPr>
              <a:t>Quaternions and Rotating Stuff</a:t>
            </a:r>
            <a:endParaRPr lang="en-US"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lstStyle/>
          <a:p>
            <a:r>
              <a:rPr lang="en-US" dirty="0">
                <a:solidFill>
                  <a:srgbClr val="FFFFFF"/>
                </a:solidFill>
              </a:rPr>
              <a:t>Lukas Goodman</a:t>
            </a:r>
          </a:p>
          <a:p>
            <a:endParaRPr lang="en-US"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dirty="0"/>
              <a:t>Timeline</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648516105"/>
              </p:ext>
            </p:extLst>
          </p:nvPr>
        </p:nvGraphicFramePr>
        <p:xfrm>
          <a:off x="996696" y="1581912"/>
          <a:ext cx="10195560" cy="3675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647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Content</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8FCFD254-68A8-4D88-9653-D6F0238D59BD}"/>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p:txBody>
          <a:bodyPr/>
          <a:lstStyle/>
          <a:p>
            <a:r>
              <a:rPr lang="en-US" sz="2400" dirty="0"/>
              <a:t>Open the Design Ideas pane for instant slide makeovers. </a:t>
            </a:r>
          </a:p>
          <a:p>
            <a:r>
              <a:rPr lang="en-US" sz="2400" dirty="0"/>
              <a:t>When we have design ideas, we’ll show them to you right there. </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910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a:lstStyle/>
          <a:p>
            <a:r>
              <a:rPr lang="en-US" dirty="0"/>
              <a:t>Content  </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245DDB48-166A-4E16-B9DF-C5C6570A1BAD}"/>
              </a:ext>
            </a:extLst>
          </p:cNvPr>
          <p:cNvSpPr>
            <a:spLocks noGrp="1"/>
          </p:cNvSpPr>
          <p:nvPr>
            <p:ph sz="half" idx="2"/>
          </p:nvPr>
        </p:nvSpPr>
        <p:spPr/>
        <p:txBody>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7A4C5B2A-12FB-43E3-8389-C0A5E65E6D91}"/>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53C09F06-9236-4635-AFB4-5E7D384A6BAE}"/>
              </a:ext>
            </a:extLst>
          </p:cNvPr>
          <p:cNvSpPr>
            <a:spLocks noGrp="1"/>
          </p:cNvSpPr>
          <p:nvPr>
            <p:ph sz="quarter" idx="4"/>
          </p:nvPr>
        </p:nvSpPr>
        <p:spPr/>
        <p:txBody>
          <a:bodyPr/>
          <a:lstStyle/>
          <a:p>
            <a:r>
              <a:rPr lang="en-US" sz="2000" dirty="0"/>
              <a:t>Open the Design Ideas pane for instant slide makeovers. </a:t>
            </a:r>
          </a:p>
          <a:p>
            <a:r>
              <a:rPr lang="en-US" sz="2000" dirty="0"/>
              <a:t>When we have design ideas, we’ll show them to you right there. </a:t>
            </a:r>
          </a:p>
          <a:p>
            <a:endParaRPr lang="en-US" dirty="0"/>
          </a:p>
        </p:txBody>
      </p:sp>
      <p:sp>
        <p:nvSpPr>
          <p:cNvPr id="7" name="Text Placeholder 6">
            <a:extLst>
              <a:ext uri="{FF2B5EF4-FFF2-40B4-BE49-F238E27FC236}">
                <a16:creationId xmlns:a16="http://schemas.microsoft.com/office/drawing/2014/main" id="{016D0387-7057-4207-9037-65B55A7B211B}"/>
              </a:ext>
            </a:extLst>
          </p:cNvPr>
          <p:cNvSpPr>
            <a:spLocks noGrp="1"/>
          </p:cNvSpPr>
          <p:nvPr>
            <p:ph type="body" sz="quarter" idx="13"/>
          </p:nvPr>
        </p:nvSpPr>
        <p:spPr/>
        <p:txBody>
          <a:bodyPr/>
          <a:lstStyle/>
          <a:p>
            <a:r>
              <a:rPr lang="en-US" dirty="0"/>
              <a:t>Subtitle</a:t>
            </a:r>
          </a:p>
        </p:txBody>
      </p:sp>
      <p:sp>
        <p:nvSpPr>
          <p:cNvPr id="8" name="Content Placeholder 7">
            <a:extLst>
              <a:ext uri="{FF2B5EF4-FFF2-40B4-BE49-F238E27FC236}">
                <a16:creationId xmlns:a16="http://schemas.microsoft.com/office/drawing/2014/main" id="{EE1302F8-9FA6-4CC4-AD07-E8137FCC99A5}"/>
              </a:ext>
            </a:extLst>
          </p:cNvPr>
          <p:cNvSpPr>
            <a:spLocks noGrp="1"/>
          </p:cNvSpPr>
          <p:nvPr>
            <p:ph sz="quarter" idx="14"/>
          </p:nvPr>
        </p:nvSpPr>
        <p:spPr/>
        <p:txBody>
          <a:body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p>
          <a:p>
            <a:endParaRPr lang="en-US" dirty="0"/>
          </a:p>
        </p:txBody>
      </p:sp>
      <p:sp>
        <p:nvSpPr>
          <p:cNvPr id="9" name="Date Placeholder 8">
            <a:extLst>
              <a:ext uri="{FF2B5EF4-FFF2-40B4-BE49-F238E27FC236}">
                <a16:creationId xmlns:a16="http://schemas.microsoft.com/office/drawing/2014/main" id="{38435D0D-6D88-4851-8B63-E6A6A7BC86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0" name="Footer Placeholder 9">
            <a:extLst>
              <a:ext uri="{FF2B5EF4-FFF2-40B4-BE49-F238E27FC236}">
                <a16:creationId xmlns:a16="http://schemas.microsoft.com/office/drawing/2014/main" id="{0355C492-B5A1-4AEA-87B3-88D8AB076D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995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a:lstStyle/>
          <a:p>
            <a:r>
              <a:rPr lang="en-US" sz="24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2"/>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3"/>
          <a:srcRect t="23" b="23"/>
          <a:stretch/>
        </p:blipFill>
        <p:spPr/>
      </p:pic>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a:lstStyle/>
          <a:p>
            <a:pPr lvl="0"/>
            <a:r>
              <a:rPr lang="en-US" noProof="0" dirty="0"/>
              <a:t>9/3/20XX</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lvl="0"/>
            <a:r>
              <a:rPr lang="en-US" noProof="0" dirty="0"/>
              <a:t>Presentation Title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14</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a:lstStyle/>
          <a:p>
            <a:r>
              <a:rPr lang="en-US" dirty="0"/>
              <a:t>Presenter name</a:t>
            </a:r>
          </a:p>
          <a:p>
            <a:pPr>
              <a:spcBef>
                <a:spcPts val="3000"/>
              </a:spcBef>
            </a:pPr>
            <a:r>
              <a:rPr lang="en-US" sz="1800" dirty="0"/>
              <a:t>Email address</a:t>
            </a:r>
          </a:p>
          <a:p>
            <a:pPr>
              <a:spcBef>
                <a:spcPts val="3000"/>
              </a:spcBef>
            </a:pPr>
            <a:r>
              <a:rPr lang="en-US" sz="1800" dirty="0"/>
              <a:t>Website</a:t>
            </a:r>
          </a:p>
          <a:p>
            <a:endParaRPr lang="en-US" dirty="0"/>
          </a:p>
        </p:txBody>
      </p:sp>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Agenda</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a:lstStyle/>
          <a:p>
            <a:pPr marL="0" indent="0">
              <a:buNone/>
            </a:pPr>
            <a:r>
              <a:rPr lang="en-US" dirty="0"/>
              <a:t>Let’s Talk Waves</a:t>
            </a:r>
          </a:p>
          <a:p>
            <a:pPr marL="0" indent="0">
              <a:buNone/>
            </a:pPr>
            <a:endParaRPr lang="en-US" dirty="0"/>
          </a:p>
          <a:p>
            <a:pPr marL="0" indent="0">
              <a:buNone/>
            </a:pPr>
            <a:r>
              <a:rPr lang="en-US" dirty="0"/>
              <a:t>How Do We Rotate Things</a:t>
            </a:r>
          </a:p>
          <a:p>
            <a:pPr marL="0" indent="0">
              <a:buNone/>
            </a:pPr>
            <a:endParaRPr lang="en-US" dirty="0"/>
          </a:p>
          <a:p>
            <a:pPr marL="0" indent="0">
              <a:buNone/>
            </a:pPr>
            <a:r>
              <a:rPr lang="en-US" dirty="0"/>
              <a:t>Why Aren’t They Spinning Right?!</a:t>
            </a:r>
          </a:p>
          <a:p>
            <a:pPr marL="0" indent="0">
              <a:buNone/>
            </a:pPr>
            <a:endParaRPr lang="en-US" dirty="0"/>
          </a:p>
          <a:p>
            <a:pPr marL="0" indent="0">
              <a:buNone/>
            </a:pPr>
            <a:r>
              <a:rPr lang="en-US" dirty="0"/>
              <a:t>Quaternions</a:t>
            </a:r>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Quaternions and Rotating Stuff</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Shape 103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3" name="Freeform: Shape 103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035" name="Rectangle 1034">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a:xfrm>
            <a:off x="6769570" y="530578"/>
            <a:ext cx="4771178" cy="1160110"/>
          </a:xfrm>
        </p:spPr>
        <p:txBody>
          <a:bodyPr vert="horz" lIns="91440" tIns="45720" rIns="91440" bIns="45720" rtlCol="0" anchor="ctr">
            <a:normAutofit/>
          </a:bodyPr>
          <a:lstStyle/>
          <a:p>
            <a:r>
              <a:rPr lang="en-US" sz="3400" kern="1200" dirty="0">
                <a:solidFill>
                  <a:schemeClr val="tx1"/>
                </a:solidFill>
                <a:latin typeface="+mj-lt"/>
                <a:ea typeface="+mj-ea"/>
                <a:cs typeface="+mj-cs"/>
              </a:rPr>
              <a:t>How Do We Rotate Stuff?</a:t>
            </a:r>
            <a:br>
              <a:rPr lang="en-US" sz="3400" kern="1200" dirty="0">
                <a:solidFill>
                  <a:schemeClr val="tx1"/>
                </a:solidFill>
                <a:latin typeface="+mj-lt"/>
                <a:ea typeface="+mj-ea"/>
                <a:cs typeface="+mj-cs"/>
              </a:rPr>
            </a:br>
            <a:r>
              <a:rPr lang="en-US" sz="3400" kern="1200" dirty="0">
                <a:solidFill>
                  <a:schemeClr val="tx1"/>
                </a:solidFill>
                <a:latin typeface="+mj-lt"/>
                <a:ea typeface="+mj-ea"/>
                <a:cs typeface="+mj-cs"/>
              </a:rPr>
              <a:t>Let’s Talk Waves</a:t>
            </a:r>
          </a:p>
        </p:txBody>
      </p:sp>
      <p:pic>
        <p:nvPicPr>
          <p:cNvPr id="1026" name="Picture 2" descr="Trigonometry: Graphing the Sine, Cosine and Tangent Functions - Owlcation">
            <a:extLst>
              <a:ext uri="{FF2B5EF4-FFF2-40B4-BE49-F238E27FC236}">
                <a16:creationId xmlns:a16="http://schemas.microsoft.com/office/drawing/2014/main" id="{D4485283-4374-A14B-AD9E-F7F09630147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3853" y="730462"/>
            <a:ext cx="5843375" cy="5054518"/>
          </a:xfrm>
          <a:custGeom>
            <a:avLst/>
            <a:gdLst/>
            <a:ahLst/>
            <a:cxnLst/>
            <a:rect l="l" t="t" r="r" b="b"/>
            <a:pathLst>
              <a:path w="4643496" h="5550370">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a:noFill/>
          <a:extLst>
            <a:ext uri="{909E8E84-426E-40DD-AFC4-6F175D3DCCD1}">
              <a14:hiddenFill xmlns:a14="http://schemas.microsoft.com/office/drawing/2010/main">
                <a:solidFill>
                  <a:srgbClr val="FFFFFF"/>
                </a:solidFill>
              </a14:hiddenFill>
            </a:ext>
          </a:extLst>
        </p:spPr>
      </p:pic>
      <p:sp>
        <p:nvSpPr>
          <p:cNvPr id="1037" name="Arc 1036">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a:xfrm>
            <a:off x="6769570" y="1825625"/>
            <a:ext cx="4771178" cy="4388908"/>
          </a:xfrm>
        </p:spPr>
        <p:txBody>
          <a:bodyPr vert="horz" lIns="91440" tIns="45720" rIns="91440" bIns="45720" rtlCol="0">
            <a:normAutofit/>
          </a:bodyPr>
          <a:lstStyle/>
          <a:p>
            <a:pPr>
              <a:lnSpc>
                <a:spcPct val="90000"/>
              </a:lnSpc>
            </a:pPr>
            <a:r>
              <a:rPr lang="en-US" dirty="0"/>
              <a:t>3 Functions:</a:t>
            </a:r>
          </a:p>
          <a:p>
            <a:pPr indent="-228600">
              <a:lnSpc>
                <a:spcPct val="90000"/>
              </a:lnSpc>
              <a:buFont typeface="Arial" panose="020B0604020202020204" pitchFamily="34" charset="0"/>
              <a:buChar char="•"/>
            </a:pPr>
            <a:r>
              <a:rPr lang="en-US" dirty="0">
                <a:solidFill>
                  <a:srgbClr val="0070C0"/>
                </a:solidFill>
              </a:rPr>
              <a:t>Sin(θ)</a:t>
            </a:r>
          </a:p>
          <a:p>
            <a:pPr indent="-228600">
              <a:lnSpc>
                <a:spcPct val="90000"/>
              </a:lnSpc>
              <a:buFont typeface="Arial" panose="020B0604020202020204" pitchFamily="34" charset="0"/>
              <a:buChar char="•"/>
            </a:pPr>
            <a:r>
              <a:rPr lang="en-US" dirty="0">
                <a:solidFill>
                  <a:srgbClr val="C00000"/>
                </a:solidFill>
              </a:rPr>
              <a:t>Cos(θ)</a:t>
            </a:r>
          </a:p>
          <a:p>
            <a:pPr indent="-228600">
              <a:lnSpc>
                <a:spcPct val="90000"/>
              </a:lnSpc>
              <a:buFont typeface="Arial" panose="020B0604020202020204" pitchFamily="34" charset="0"/>
              <a:buChar char="•"/>
            </a:pPr>
            <a:r>
              <a:rPr lang="en-US" dirty="0">
                <a:solidFill>
                  <a:srgbClr val="00B050"/>
                </a:solidFill>
              </a:rPr>
              <a:t>Tan(θ)</a:t>
            </a:r>
          </a:p>
          <a:p>
            <a:pPr indent="-228600">
              <a:lnSpc>
                <a:spcPct val="90000"/>
              </a:lnSpc>
              <a:buFont typeface="Arial" panose="020B0604020202020204" pitchFamily="34" charset="0"/>
              <a:buChar char="•"/>
            </a:pPr>
            <a:endParaRPr lang="en-US" dirty="0"/>
          </a:p>
        </p:txBody>
      </p:sp>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normalizeH="0" noProof="0">
                <a:ln>
                  <a:noFill/>
                </a:ln>
                <a:solidFill>
                  <a:prstClr val="black">
                    <a:lumMod val="50000"/>
                    <a:lumOff val="50000"/>
                  </a:prstClr>
                </a:solidFill>
                <a:effectLst/>
                <a:uLnTx/>
                <a:uFillTx/>
              </a:rPr>
              <a:t>9/3/20XX</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dirty="0">
                <a:ln>
                  <a:noFill/>
                </a:ln>
                <a:solidFill>
                  <a:prstClr val="black">
                    <a:lumMod val="50000"/>
                    <a:lumOff val="50000"/>
                  </a:prstClr>
                </a:solidFill>
                <a:effectLst/>
                <a:uLnTx/>
                <a:uFillTx/>
                <a:latin typeface="+mn-lt"/>
                <a:ea typeface="+mn-ea"/>
                <a:cs typeface="+mn-cs"/>
              </a:rPr>
              <a:t>Quaternions and Rotating Stuff</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prstClr val="black">
                    <a:lumMod val="50000"/>
                    <a:lumOff val="50000"/>
                  </a:prstClr>
                </a:solidFill>
                <a:effectLst/>
                <a:uLnTx/>
                <a:uFillTx/>
              </a:rPr>
              <a:pPr marR="0" lvl="0" indent="0" fontAlgn="auto">
                <a:spcBef>
                  <a:spcPts val="0"/>
                </a:spcBef>
                <a:spcAft>
                  <a:spcPts val="600"/>
                </a:spcAft>
                <a:buClrTx/>
                <a:buSzTx/>
                <a:buFontTx/>
                <a:buNone/>
                <a:tabLst/>
                <a:defRPr/>
              </a:pPr>
              <a:t>3</a:t>
            </a:fld>
            <a:endParaRPr kumimoji="0" lang="en-US" b="0" i="0" u="none" strike="noStrike" normalizeH="0" noProof="0">
              <a:ln>
                <a:noFill/>
              </a:ln>
              <a:solidFill>
                <a:prstClr val="black">
                  <a:lumMod val="50000"/>
                  <a:lumOff val="50000"/>
                </a:prstClr>
              </a:solidFill>
              <a:effectLst/>
              <a:uLnTx/>
              <a:uFillTx/>
            </a:endParaRPr>
          </a:p>
        </p:txBody>
      </p:sp>
    </p:spTree>
    <p:extLst>
      <p:ext uri="{BB962C8B-B14F-4D97-AF65-F5344CB8AC3E}">
        <p14:creationId xmlns:p14="http://schemas.microsoft.com/office/powerpoint/2010/main" val="100219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3316224" y="2171700"/>
            <a:ext cx="5559552" cy="2514600"/>
          </a:xfrm>
        </p:spPr>
        <p:txBody>
          <a:bodyPr>
            <a:normAutofit fontScale="90000"/>
          </a:bodyPr>
          <a:lstStyle/>
          <a:p>
            <a:r>
              <a:rPr lang="en-US" dirty="0">
                <a:solidFill>
                  <a:srgbClr val="FFFFFF"/>
                </a:solidFill>
              </a:rPr>
              <a:t>Where do these functions come from though?</a:t>
            </a:r>
            <a:endParaRPr lang="en-US" dirty="0"/>
          </a:p>
        </p:txBody>
      </p:sp>
    </p:spTree>
    <p:extLst>
      <p:ext uri="{BB962C8B-B14F-4D97-AF65-F5344CB8AC3E}">
        <p14:creationId xmlns:p14="http://schemas.microsoft.com/office/powerpoint/2010/main" val="428359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Arc 2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Arc 24">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874815" y="2322864"/>
            <a:ext cx="5491090" cy="2387600"/>
          </a:xfrm>
        </p:spPr>
        <p:txBody>
          <a:bodyPr vert="horz" lIns="91440" tIns="45720" rIns="91440" bIns="45720" rtlCol="0" anchor="b">
            <a:normAutofit/>
          </a:bodyPr>
          <a:lstStyle/>
          <a:p>
            <a:r>
              <a:rPr lang="en-US" sz="6000" kern="1200" dirty="0">
                <a:solidFill>
                  <a:schemeClr val="tx1"/>
                </a:solidFill>
                <a:latin typeface="+mj-lt"/>
                <a:ea typeface="+mj-ea"/>
                <a:cs typeface="+mj-cs"/>
              </a:rPr>
              <a:t>Unit Circle</a:t>
            </a:r>
          </a:p>
        </p:txBody>
      </p:sp>
      <p:pic>
        <p:nvPicPr>
          <p:cNvPr id="5" name="Picture 4" descr="Diagram&#10;&#10;Description automatically generated">
            <a:extLst>
              <a:ext uri="{FF2B5EF4-FFF2-40B4-BE49-F238E27FC236}">
                <a16:creationId xmlns:a16="http://schemas.microsoft.com/office/drawing/2014/main" id="{CC52EA08-0133-0E65-300E-8A36B14AE17B}"/>
              </a:ext>
            </a:extLst>
          </p:cNvPr>
          <p:cNvPicPr>
            <a:picLocks noChangeAspect="1"/>
          </p:cNvPicPr>
          <p:nvPr/>
        </p:nvPicPr>
        <p:blipFill>
          <a:blip r:embed="rId2"/>
          <a:stretch>
            <a:fillRect/>
          </a:stretch>
        </p:blipFill>
        <p:spPr>
          <a:xfrm>
            <a:off x="5863343" y="903752"/>
            <a:ext cx="5050495" cy="5050495"/>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27" name="Rectangle 26">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Date Placeholder 11">
            <a:extLst>
              <a:ext uri="{FF2B5EF4-FFF2-40B4-BE49-F238E27FC236}">
                <a16:creationId xmlns:a16="http://schemas.microsoft.com/office/drawing/2014/main" id="{BB55F5DE-D801-496C-806A-73E6EF45CB06}"/>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normalizeH="0" noProof="0">
                <a:ln>
                  <a:noFill/>
                </a:ln>
                <a:solidFill>
                  <a:prstClr val="black">
                    <a:tint val="75000"/>
                  </a:prstClr>
                </a:solidFill>
                <a:effectLst/>
                <a:uLnTx/>
                <a:uFillTx/>
              </a:rPr>
              <a:t>9/3/20XX</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solidFill>
                  <a:prstClr val="black">
                    <a:tint val="75000"/>
                  </a:prstClr>
                </a:solidFill>
                <a:effectLst/>
                <a:uLnTx/>
                <a:uFillTx/>
                <a:latin typeface="+mn-lt"/>
                <a:ea typeface="+mn-ea"/>
                <a:cs typeface="+mn-cs"/>
              </a:rPr>
              <a:t>Presentation Title</a:t>
            </a: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a:xfrm>
            <a:off x="8610600" y="6356350"/>
            <a:ext cx="2711252"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prstClr val="black">
                    <a:tint val="75000"/>
                  </a:prstClr>
                </a:solidFill>
                <a:effectLst/>
                <a:uLnTx/>
                <a:uFillTx/>
              </a:rPr>
              <a:pPr marR="0" lvl="0" indent="0" fontAlgn="auto">
                <a:spcBef>
                  <a:spcPts val="0"/>
                </a:spcBef>
                <a:spcAft>
                  <a:spcPts val="600"/>
                </a:spcAft>
                <a:buClrTx/>
                <a:buSzTx/>
                <a:buFontTx/>
                <a:buNone/>
                <a:tabLst/>
                <a:defRPr/>
              </a:pPr>
              <a:t>5</a:t>
            </a:fld>
            <a:endParaRPr kumimoji="0" lang="en-US" b="0" i="0" u="none" strike="noStrike" normalizeH="0" noProof="0" dirty="0">
              <a:ln>
                <a:noFill/>
              </a:ln>
              <a:solidFill>
                <a:prstClr val="black">
                  <a:tint val="75000"/>
                </a:prstClr>
              </a:solidFill>
              <a:effectLst/>
              <a:uLnTx/>
              <a:uFillTx/>
            </a:endParaRPr>
          </a:p>
        </p:txBody>
      </p:sp>
      <p:sp>
        <p:nvSpPr>
          <p:cNvPr id="6" name="TextBox 5">
            <a:extLst>
              <a:ext uri="{FF2B5EF4-FFF2-40B4-BE49-F238E27FC236}">
                <a16:creationId xmlns:a16="http://schemas.microsoft.com/office/drawing/2014/main" id="{6AF2CC96-527E-5BBA-8330-FA5E565B3263}"/>
              </a:ext>
            </a:extLst>
          </p:cNvPr>
          <p:cNvSpPr txBox="1"/>
          <p:nvPr/>
        </p:nvSpPr>
        <p:spPr>
          <a:xfrm>
            <a:off x="4736893" y="3067747"/>
            <a:ext cx="1028700" cy="523220"/>
          </a:xfrm>
          <a:prstGeom prst="rect">
            <a:avLst/>
          </a:prstGeom>
          <a:noFill/>
        </p:spPr>
        <p:txBody>
          <a:bodyPr wrap="square" rtlCol="0">
            <a:spAutoFit/>
          </a:bodyPr>
          <a:lstStyle/>
          <a:p>
            <a:r>
              <a:rPr lang="en-US" sz="2800" dirty="0"/>
              <a:t>(</a:t>
            </a:r>
            <a:r>
              <a:rPr lang="en-US" sz="2800" dirty="0">
                <a:solidFill>
                  <a:srgbClr val="0070C0"/>
                </a:solidFill>
              </a:rPr>
              <a:t>0</a:t>
            </a:r>
            <a:r>
              <a:rPr lang="en-US" sz="2800" dirty="0"/>
              <a:t>,</a:t>
            </a:r>
            <a:r>
              <a:rPr lang="en-US" sz="2800" dirty="0">
                <a:solidFill>
                  <a:srgbClr val="FF0000"/>
                </a:solidFill>
              </a:rPr>
              <a:t>-1</a:t>
            </a:r>
            <a:r>
              <a:rPr lang="en-US" sz="2800" dirty="0"/>
              <a:t>)</a:t>
            </a:r>
          </a:p>
        </p:txBody>
      </p:sp>
      <p:sp>
        <p:nvSpPr>
          <p:cNvPr id="8" name="TextBox 7">
            <a:extLst>
              <a:ext uri="{FF2B5EF4-FFF2-40B4-BE49-F238E27FC236}">
                <a16:creationId xmlns:a16="http://schemas.microsoft.com/office/drawing/2014/main" id="{25D91DB7-AFE1-8BC1-6FD7-1A3558884E22}"/>
              </a:ext>
            </a:extLst>
          </p:cNvPr>
          <p:cNvSpPr txBox="1"/>
          <p:nvPr/>
        </p:nvSpPr>
        <p:spPr>
          <a:xfrm>
            <a:off x="7874240" y="302575"/>
            <a:ext cx="1028700" cy="523220"/>
          </a:xfrm>
          <a:prstGeom prst="rect">
            <a:avLst/>
          </a:prstGeom>
          <a:noFill/>
        </p:spPr>
        <p:txBody>
          <a:bodyPr wrap="square" rtlCol="0">
            <a:spAutoFit/>
          </a:bodyPr>
          <a:lstStyle/>
          <a:p>
            <a:r>
              <a:rPr lang="en-US" sz="2800" dirty="0"/>
              <a:t>(</a:t>
            </a:r>
            <a:r>
              <a:rPr lang="en-US" sz="2800" dirty="0">
                <a:solidFill>
                  <a:srgbClr val="0070C0"/>
                </a:solidFill>
              </a:rPr>
              <a:t>1</a:t>
            </a:r>
            <a:r>
              <a:rPr lang="en-US" sz="2800" dirty="0"/>
              <a:t>,</a:t>
            </a:r>
            <a:r>
              <a:rPr lang="en-US" sz="2800" dirty="0">
                <a:solidFill>
                  <a:srgbClr val="FF0000"/>
                </a:solidFill>
              </a:rPr>
              <a:t>0</a:t>
            </a:r>
            <a:r>
              <a:rPr lang="en-US" sz="2800" dirty="0"/>
              <a:t>)</a:t>
            </a:r>
          </a:p>
        </p:txBody>
      </p:sp>
      <p:sp>
        <p:nvSpPr>
          <p:cNvPr id="9" name="TextBox 8">
            <a:extLst>
              <a:ext uri="{FF2B5EF4-FFF2-40B4-BE49-F238E27FC236}">
                <a16:creationId xmlns:a16="http://schemas.microsoft.com/office/drawing/2014/main" id="{E89A65DD-7FE4-F718-0EB0-EA48293C3B36}"/>
              </a:ext>
            </a:extLst>
          </p:cNvPr>
          <p:cNvSpPr txBox="1"/>
          <p:nvPr/>
        </p:nvSpPr>
        <p:spPr>
          <a:xfrm>
            <a:off x="7834699" y="5882903"/>
            <a:ext cx="1028700" cy="523220"/>
          </a:xfrm>
          <a:prstGeom prst="rect">
            <a:avLst/>
          </a:prstGeom>
          <a:noFill/>
        </p:spPr>
        <p:txBody>
          <a:bodyPr wrap="square" rtlCol="0">
            <a:spAutoFit/>
          </a:bodyPr>
          <a:lstStyle/>
          <a:p>
            <a:r>
              <a:rPr lang="en-US" sz="2800" dirty="0"/>
              <a:t>(</a:t>
            </a:r>
            <a:r>
              <a:rPr lang="en-US" sz="2800" dirty="0">
                <a:solidFill>
                  <a:srgbClr val="0070C0"/>
                </a:solidFill>
              </a:rPr>
              <a:t>-1</a:t>
            </a:r>
            <a:r>
              <a:rPr lang="en-US" sz="2800" dirty="0"/>
              <a:t>,</a:t>
            </a:r>
            <a:r>
              <a:rPr lang="en-US" sz="2800" dirty="0">
                <a:solidFill>
                  <a:srgbClr val="FF0000"/>
                </a:solidFill>
              </a:rPr>
              <a:t>0</a:t>
            </a:r>
            <a:r>
              <a:rPr lang="en-US" sz="2800" dirty="0"/>
              <a:t>)</a:t>
            </a:r>
          </a:p>
        </p:txBody>
      </p:sp>
      <p:sp>
        <p:nvSpPr>
          <p:cNvPr id="10" name="TextBox 9">
            <a:extLst>
              <a:ext uri="{FF2B5EF4-FFF2-40B4-BE49-F238E27FC236}">
                <a16:creationId xmlns:a16="http://schemas.microsoft.com/office/drawing/2014/main" id="{4B1425A6-3DC0-FFA9-41E6-24C34E0FB241}"/>
              </a:ext>
            </a:extLst>
          </p:cNvPr>
          <p:cNvSpPr txBox="1"/>
          <p:nvPr/>
        </p:nvSpPr>
        <p:spPr>
          <a:xfrm>
            <a:off x="10913838" y="3106545"/>
            <a:ext cx="1028700" cy="523220"/>
          </a:xfrm>
          <a:prstGeom prst="rect">
            <a:avLst/>
          </a:prstGeom>
          <a:noFill/>
        </p:spPr>
        <p:txBody>
          <a:bodyPr wrap="square" rtlCol="0">
            <a:spAutoFit/>
          </a:bodyPr>
          <a:lstStyle/>
          <a:p>
            <a:r>
              <a:rPr lang="en-US" sz="2800" dirty="0"/>
              <a:t>(</a:t>
            </a:r>
            <a:r>
              <a:rPr lang="en-US" sz="2800" dirty="0">
                <a:solidFill>
                  <a:srgbClr val="0070C0"/>
                </a:solidFill>
              </a:rPr>
              <a:t>0</a:t>
            </a:r>
            <a:r>
              <a:rPr lang="en-US" sz="2800" dirty="0"/>
              <a:t>,</a:t>
            </a:r>
            <a:r>
              <a:rPr lang="en-US" sz="2800" dirty="0">
                <a:solidFill>
                  <a:srgbClr val="FF0000"/>
                </a:solidFill>
              </a:rPr>
              <a:t>1</a:t>
            </a:r>
            <a:r>
              <a:rPr lang="en-US" sz="2800" dirty="0"/>
              <a:t>)</a:t>
            </a:r>
          </a:p>
        </p:txBody>
      </p:sp>
    </p:spTree>
    <p:extLst>
      <p:ext uri="{BB962C8B-B14F-4D97-AF65-F5344CB8AC3E}">
        <p14:creationId xmlns:p14="http://schemas.microsoft.com/office/powerpoint/2010/main" val="1019213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Arc 2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Arc 24">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Diagram&#10;&#10;Description automatically generated">
            <a:extLst>
              <a:ext uri="{FF2B5EF4-FFF2-40B4-BE49-F238E27FC236}">
                <a16:creationId xmlns:a16="http://schemas.microsoft.com/office/drawing/2014/main" id="{CC52EA08-0133-0E65-300E-8A36B14AE17B}"/>
              </a:ext>
            </a:extLst>
          </p:cNvPr>
          <p:cNvPicPr>
            <a:picLocks noChangeAspect="1"/>
          </p:cNvPicPr>
          <p:nvPr/>
        </p:nvPicPr>
        <p:blipFill>
          <a:blip r:embed="rId2"/>
          <a:stretch>
            <a:fillRect/>
          </a:stretch>
        </p:blipFill>
        <p:spPr>
          <a:xfrm>
            <a:off x="7421064" y="1651775"/>
            <a:ext cx="3355164" cy="3355164"/>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27" name="Rectangle 26">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Date Placeholder 11">
            <a:extLst>
              <a:ext uri="{FF2B5EF4-FFF2-40B4-BE49-F238E27FC236}">
                <a16:creationId xmlns:a16="http://schemas.microsoft.com/office/drawing/2014/main" id="{BB55F5DE-D801-496C-806A-73E6EF45CB06}"/>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normalizeH="0" noProof="0">
                <a:ln>
                  <a:noFill/>
                </a:ln>
                <a:solidFill>
                  <a:prstClr val="black">
                    <a:tint val="75000"/>
                  </a:prstClr>
                </a:solidFill>
                <a:effectLst/>
                <a:uLnTx/>
                <a:uFillTx/>
              </a:rPr>
              <a:t>9/3/20XX</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solidFill>
                  <a:prstClr val="black">
                    <a:tint val="75000"/>
                  </a:prstClr>
                </a:solidFill>
                <a:effectLst/>
                <a:uLnTx/>
                <a:uFillTx/>
                <a:latin typeface="+mn-lt"/>
                <a:ea typeface="+mn-ea"/>
                <a:cs typeface="+mn-cs"/>
              </a:rPr>
              <a:t>Presentation Title</a:t>
            </a: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a:xfrm>
            <a:off x="8610600" y="6356350"/>
            <a:ext cx="2711252"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prstClr val="black">
                    <a:tint val="75000"/>
                  </a:prstClr>
                </a:solidFill>
                <a:effectLst/>
                <a:uLnTx/>
                <a:uFillTx/>
              </a:rPr>
              <a:pPr marR="0" lvl="0" indent="0" fontAlgn="auto">
                <a:spcBef>
                  <a:spcPts val="0"/>
                </a:spcBef>
                <a:spcAft>
                  <a:spcPts val="600"/>
                </a:spcAft>
                <a:buClrTx/>
                <a:buSzTx/>
                <a:buFontTx/>
                <a:buNone/>
                <a:tabLst/>
                <a:defRPr/>
              </a:pPr>
              <a:t>6</a:t>
            </a:fld>
            <a:endParaRPr kumimoji="0" lang="en-US" b="0" i="0" u="none" strike="noStrike" normalizeH="0" noProof="0" dirty="0">
              <a:ln>
                <a:noFill/>
              </a:ln>
              <a:solidFill>
                <a:prstClr val="black">
                  <a:tint val="75000"/>
                </a:prstClr>
              </a:solidFill>
              <a:effectLst/>
              <a:uLnTx/>
              <a:uFillTx/>
            </a:endParaRPr>
          </a:p>
        </p:txBody>
      </p:sp>
      <p:sp>
        <p:nvSpPr>
          <p:cNvPr id="6" name="TextBox 5">
            <a:extLst>
              <a:ext uri="{FF2B5EF4-FFF2-40B4-BE49-F238E27FC236}">
                <a16:creationId xmlns:a16="http://schemas.microsoft.com/office/drawing/2014/main" id="{6AF2CC96-527E-5BBA-8330-FA5E565B3263}"/>
              </a:ext>
            </a:extLst>
          </p:cNvPr>
          <p:cNvSpPr txBox="1"/>
          <p:nvPr/>
        </p:nvSpPr>
        <p:spPr>
          <a:xfrm>
            <a:off x="6341172" y="2993444"/>
            <a:ext cx="1028700" cy="523220"/>
          </a:xfrm>
          <a:prstGeom prst="rect">
            <a:avLst/>
          </a:prstGeom>
          <a:noFill/>
        </p:spPr>
        <p:txBody>
          <a:bodyPr wrap="square" rtlCol="0">
            <a:spAutoFit/>
          </a:bodyPr>
          <a:lstStyle/>
          <a:p>
            <a:r>
              <a:rPr lang="en-US" sz="2800" dirty="0"/>
              <a:t>(</a:t>
            </a:r>
            <a:r>
              <a:rPr lang="en-US" sz="2800" dirty="0">
                <a:solidFill>
                  <a:srgbClr val="0070C0"/>
                </a:solidFill>
              </a:rPr>
              <a:t>0</a:t>
            </a:r>
            <a:r>
              <a:rPr lang="en-US" sz="2800" dirty="0"/>
              <a:t>,</a:t>
            </a:r>
            <a:r>
              <a:rPr lang="en-US" sz="2800" dirty="0">
                <a:solidFill>
                  <a:srgbClr val="FF0000"/>
                </a:solidFill>
              </a:rPr>
              <a:t>-1</a:t>
            </a:r>
            <a:r>
              <a:rPr lang="en-US" sz="2800" dirty="0"/>
              <a:t>)</a:t>
            </a:r>
          </a:p>
        </p:txBody>
      </p:sp>
      <p:sp>
        <p:nvSpPr>
          <p:cNvPr id="8" name="TextBox 7">
            <a:extLst>
              <a:ext uri="{FF2B5EF4-FFF2-40B4-BE49-F238E27FC236}">
                <a16:creationId xmlns:a16="http://schemas.microsoft.com/office/drawing/2014/main" id="{25D91DB7-AFE1-8BC1-6FD7-1A3558884E22}"/>
              </a:ext>
            </a:extLst>
          </p:cNvPr>
          <p:cNvSpPr txBox="1"/>
          <p:nvPr/>
        </p:nvSpPr>
        <p:spPr>
          <a:xfrm>
            <a:off x="8584296" y="1028132"/>
            <a:ext cx="1028700" cy="523220"/>
          </a:xfrm>
          <a:prstGeom prst="rect">
            <a:avLst/>
          </a:prstGeom>
          <a:noFill/>
        </p:spPr>
        <p:txBody>
          <a:bodyPr wrap="square" rtlCol="0">
            <a:spAutoFit/>
          </a:bodyPr>
          <a:lstStyle/>
          <a:p>
            <a:r>
              <a:rPr lang="en-US" sz="2800" dirty="0"/>
              <a:t>(</a:t>
            </a:r>
            <a:r>
              <a:rPr lang="en-US" sz="2800" dirty="0">
                <a:solidFill>
                  <a:srgbClr val="0070C0"/>
                </a:solidFill>
              </a:rPr>
              <a:t>1</a:t>
            </a:r>
            <a:r>
              <a:rPr lang="en-US" sz="2800" dirty="0"/>
              <a:t>,</a:t>
            </a:r>
            <a:r>
              <a:rPr lang="en-US" sz="2800" dirty="0">
                <a:solidFill>
                  <a:srgbClr val="FF0000"/>
                </a:solidFill>
              </a:rPr>
              <a:t>0</a:t>
            </a:r>
            <a:r>
              <a:rPr lang="en-US" sz="2800" dirty="0"/>
              <a:t>)</a:t>
            </a:r>
          </a:p>
        </p:txBody>
      </p:sp>
      <p:sp>
        <p:nvSpPr>
          <p:cNvPr id="9" name="TextBox 8">
            <a:extLst>
              <a:ext uri="{FF2B5EF4-FFF2-40B4-BE49-F238E27FC236}">
                <a16:creationId xmlns:a16="http://schemas.microsoft.com/office/drawing/2014/main" id="{E89A65DD-7FE4-F718-0EB0-EA48293C3B36}"/>
              </a:ext>
            </a:extLst>
          </p:cNvPr>
          <p:cNvSpPr txBox="1"/>
          <p:nvPr/>
        </p:nvSpPr>
        <p:spPr>
          <a:xfrm>
            <a:off x="8576307" y="5006939"/>
            <a:ext cx="1028700" cy="523220"/>
          </a:xfrm>
          <a:prstGeom prst="rect">
            <a:avLst/>
          </a:prstGeom>
          <a:noFill/>
        </p:spPr>
        <p:txBody>
          <a:bodyPr wrap="square" rtlCol="0">
            <a:spAutoFit/>
          </a:bodyPr>
          <a:lstStyle/>
          <a:p>
            <a:r>
              <a:rPr lang="en-US" sz="2800" dirty="0"/>
              <a:t>(</a:t>
            </a:r>
            <a:r>
              <a:rPr lang="en-US" sz="2800" dirty="0">
                <a:solidFill>
                  <a:srgbClr val="0070C0"/>
                </a:solidFill>
              </a:rPr>
              <a:t>-1</a:t>
            </a:r>
            <a:r>
              <a:rPr lang="en-US" sz="2800" dirty="0"/>
              <a:t>,</a:t>
            </a:r>
            <a:r>
              <a:rPr lang="en-US" sz="2800" dirty="0">
                <a:solidFill>
                  <a:srgbClr val="FF0000"/>
                </a:solidFill>
              </a:rPr>
              <a:t>0</a:t>
            </a:r>
            <a:r>
              <a:rPr lang="en-US" sz="2800" dirty="0"/>
              <a:t>)</a:t>
            </a:r>
          </a:p>
        </p:txBody>
      </p:sp>
      <p:sp>
        <p:nvSpPr>
          <p:cNvPr id="10" name="TextBox 9">
            <a:extLst>
              <a:ext uri="{FF2B5EF4-FFF2-40B4-BE49-F238E27FC236}">
                <a16:creationId xmlns:a16="http://schemas.microsoft.com/office/drawing/2014/main" id="{4B1425A6-3DC0-FFA9-41E6-24C34E0FB241}"/>
              </a:ext>
            </a:extLst>
          </p:cNvPr>
          <p:cNvSpPr txBox="1"/>
          <p:nvPr/>
        </p:nvSpPr>
        <p:spPr>
          <a:xfrm>
            <a:off x="10827420" y="2998980"/>
            <a:ext cx="1028700" cy="523220"/>
          </a:xfrm>
          <a:prstGeom prst="rect">
            <a:avLst/>
          </a:prstGeom>
          <a:noFill/>
        </p:spPr>
        <p:txBody>
          <a:bodyPr wrap="square" rtlCol="0">
            <a:spAutoFit/>
          </a:bodyPr>
          <a:lstStyle/>
          <a:p>
            <a:r>
              <a:rPr lang="en-US" sz="2800" dirty="0"/>
              <a:t>(</a:t>
            </a:r>
            <a:r>
              <a:rPr lang="en-US" sz="2800" dirty="0">
                <a:solidFill>
                  <a:srgbClr val="0070C0"/>
                </a:solidFill>
              </a:rPr>
              <a:t>0</a:t>
            </a:r>
            <a:r>
              <a:rPr lang="en-US" sz="2800" dirty="0"/>
              <a:t>,</a:t>
            </a:r>
            <a:r>
              <a:rPr lang="en-US" sz="2800" dirty="0">
                <a:solidFill>
                  <a:srgbClr val="FF0000"/>
                </a:solidFill>
              </a:rPr>
              <a:t>1</a:t>
            </a:r>
            <a:r>
              <a:rPr lang="en-US" sz="2800" dirty="0"/>
              <a:t>)</a:t>
            </a:r>
          </a:p>
        </p:txBody>
      </p:sp>
      <p:pic>
        <p:nvPicPr>
          <p:cNvPr id="4" name="Picture 2" descr="Trigonometry: Graphing the Sine, Cosine and Tangent Functions - Owlcation">
            <a:extLst>
              <a:ext uri="{FF2B5EF4-FFF2-40B4-BE49-F238E27FC236}">
                <a16:creationId xmlns:a16="http://schemas.microsoft.com/office/drawing/2014/main" id="{477C365E-85DA-99C5-6BD7-B5A874F2F97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5880" y="1165307"/>
            <a:ext cx="5843375" cy="5054518"/>
          </a:xfrm>
          <a:custGeom>
            <a:avLst/>
            <a:gdLst/>
            <a:ahLst/>
            <a:cxnLst/>
            <a:rect l="l" t="t" r="r" b="b"/>
            <a:pathLst>
              <a:path w="4643496" h="5550370">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900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a:lstStyle/>
          <a:p>
            <a:r>
              <a:rPr lang="en-US" dirty="0"/>
              <a:t>Table</a:t>
            </a:r>
          </a:p>
        </p:txBody>
      </p:sp>
      <p:graphicFrame>
        <p:nvGraphicFramePr>
          <p:cNvPr id="6" name="Table 7">
            <a:extLst>
              <a:ext uri="{FF2B5EF4-FFF2-40B4-BE49-F238E27FC236}">
                <a16:creationId xmlns:a16="http://schemas.microsoft.com/office/drawing/2014/main" id="{FE03FD29-2ABD-4741-B4AC-4F72BFB14A56}"/>
              </a:ext>
            </a:extLst>
          </p:cNvPr>
          <p:cNvGraphicFramePr>
            <a:graphicFrameLocks noGrp="1"/>
          </p:cNvGraphicFramePr>
          <p:nvPr>
            <p:ph idx="1"/>
            <p:extLst>
              <p:ext uri="{D42A27DB-BD31-4B8C-83A1-F6EECF244321}">
                <p14:modId xmlns:p14="http://schemas.microsoft.com/office/powerpoint/2010/main" val="599507529"/>
              </p:ext>
            </p:extLst>
          </p:nvPr>
        </p:nvGraphicFramePr>
        <p:xfrm>
          <a:off x="1179513" y="1911350"/>
          <a:ext cx="9829800" cy="2921000"/>
        </p:xfrm>
        <a:graphic>
          <a:graphicData uri="http://schemas.openxmlformats.org/drawingml/2006/table">
            <a:tbl>
              <a:tblPr firstRow="1">
                <a:tableStyleId>{21E4AEA4-8DFA-4A89-87EB-49C32662AFE0}</a:tableStyleId>
              </a:tblPr>
              <a:tblGrid>
                <a:gridCol w="1965960">
                  <a:extLst>
                    <a:ext uri="{9D8B030D-6E8A-4147-A177-3AD203B41FA5}">
                      <a16:colId xmlns:a16="http://schemas.microsoft.com/office/drawing/2014/main" val="1477709579"/>
                    </a:ext>
                  </a:extLst>
                </a:gridCol>
                <a:gridCol w="1965960">
                  <a:extLst>
                    <a:ext uri="{9D8B030D-6E8A-4147-A177-3AD203B41FA5}">
                      <a16:colId xmlns:a16="http://schemas.microsoft.com/office/drawing/2014/main" val="3545702570"/>
                    </a:ext>
                  </a:extLst>
                </a:gridCol>
                <a:gridCol w="1965960">
                  <a:extLst>
                    <a:ext uri="{9D8B030D-6E8A-4147-A177-3AD203B41FA5}">
                      <a16:colId xmlns:a16="http://schemas.microsoft.com/office/drawing/2014/main" val="3871754480"/>
                    </a:ext>
                  </a:extLst>
                </a:gridCol>
                <a:gridCol w="1965960">
                  <a:extLst>
                    <a:ext uri="{9D8B030D-6E8A-4147-A177-3AD203B41FA5}">
                      <a16:colId xmlns:a16="http://schemas.microsoft.com/office/drawing/2014/main" val="3866959667"/>
                    </a:ext>
                  </a:extLst>
                </a:gridCol>
                <a:gridCol w="1965960">
                  <a:extLst>
                    <a:ext uri="{9D8B030D-6E8A-4147-A177-3AD203B41FA5}">
                      <a16:colId xmlns:a16="http://schemas.microsoft.com/office/drawing/2014/main" val="3252636882"/>
                    </a:ext>
                  </a:extLst>
                </a:gridCol>
              </a:tblGrid>
              <a:tr h="584200">
                <a:tc>
                  <a:txBody>
                    <a:bodyPr/>
                    <a:lstStyle/>
                    <a:p>
                      <a:endParaRPr lang="en-US" dirty="0"/>
                    </a:p>
                  </a:txBody>
                  <a:tcPr anchor="ctr">
                    <a:lnL w="12700" cmpd="sng">
                      <a:noFill/>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4</a:t>
                      </a:r>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255748401"/>
                  </a:ext>
                </a:extLst>
              </a:tr>
              <a:tr h="584200">
                <a:tc>
                  <a:txBody>
                    <a:bodyPr/>
                    <a:lstStyle/>
                    <a:p>
                      <a:r>
                        <a:rPr lang="en-US" dirty="0"/>
                        <a:t>Item 1 </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2.3</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20960907"/>
                  </a:ext>
                </a:extLst>
              </a:tr>
              <a:tr h="584200">
                <a:tc>
                  <a:txBody>
                    <a:bodyPr/>
                    <a:lstStyle/>
                    <a:p>
                      <a:r>
                        <a:rPr lang="en-US" dirty="0"/>
                        <a:t>Item 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1547774"/>
                  </a:ext>
                </a:extLst>
              </a:tr>
              <a:tr h="584200">
                <a:tc>
                  <a:txBody>
                    <a:bodyPr/>
                    <a:lstStyle/>
                    <a:p>
                      <a:r>
                        <a:rPr lang="en-US" dirty="0"/>
                        <a:t>Item 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2.8</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46452785"/>
                  </a:ext>
                </a:extLst>
              </a:tr>
              <a:tr h="584200">
                <a:tc>
                  <a:txBody>
                    <a:bodyPr/>
                    <a:lstStyle/>
                    <a:p>
                      <a:r>
                        <a:rPr lang="en-US" dirty="0"/>
                        <a:t>Item 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02479137"/>
                  </a:ext>
                </a:extLst>
              </a:tr>
            </a:tbl>
          </a:graphicData>
        </a:graphic>
      </p:graphicFrame>
      <p:sp>
        <p:nvSpPr>
          <p:cNvPr id="12" name="Date Placeholder 11">
            <a:extLst>
              <a:ext uri="{FF2B5EF4-FFF2-40B4-BE49-F238E27FC236}">
                <a16:creationId xmlns:a16="http://schemas.microsoft.com/office/drawing/2014/main" id="{3CC90B11-F535-4D7C-84A3-2CF98B9D596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34CB8358-5219-419E-B50C-A279EA3E635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950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2"/>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a:lstStyle/>
          <a:p>
            <a:r>
              <a:rPr lang="en-US" dirty="0"/>
              <a:t>The way to get started is to quit talking and begin doing.</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p:txBody>
          <a:bodyPr/>
          <a:lstStyle/>
          <a:p>
            <a:r>
              <a:rPr lang="en-US" dirty="0"/>
              <a:t>Walt Disney</a:t>
            </a:r>
          </a:p>
          <a:p>
            <a:endParaRPr lang="en-US" dirty="0"/>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Date Placeholder 16">
            <a:extLst>
              <a:ext uri="{FF2B5EF4-FFF2-40B4-BE49-F238E27FC236}">
                <a16:creationId xmlns:a16="http://schemas.microsoft.com/office/drawing/2014/main" id="{629F4044-902D-4034-8E90-44E0F885EEBD}"/>
              </a:ext>
            </a:extLst>
          </p:cNvPr>
          <p:cNvSpPr>
            <a:spLocks noGrp="1"/>
          </p:cNvSpPr>
          <p:nvPr>
            <p:ph type="dt" sz="half" idx="11"/>
          </p:nvPr>
        </p:nvSpPr>
        <p:spPr/>
        <p:txBody>
          <a:bodyPr/>
          <a:lstStyle/>
          <a:p>
            <a:pPr>
              <a:defRPr/>
            </a:pPr>
            <a:r>
              <a:rPr lang="en-US" dirty="0">
                <a:latin typeface="Calibri" panose="020F0502020204030204"/>
              </a:rPr>
              <a:t>9/3/20XX</a:t>
            </a:r>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a:lstStyle/>
          <a:p>
            <a:pPr>
              <a:defRPr/>
            </a:pPr>
            <a:r>
              <a:rPr lang="en-US" dirty="0">
                <a:latin typeface="Calibri" panose="020F0502020204030204"/>
              </a:rPr>
              <a:t>Presentation Title</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a:lstStyle/>
          <a:p>
            <a:pPr>
              <a:defRPr/>
            </a:pPr>
            <a:fld id="{D76B855D-E9CC-4FF8-AD85-6CDC7B89A0DE}" type="slidenum">
              <a:rPr lang="en-US" smtClean="0">
                <a:latin typeface="Calibri" panose="020F0502020204030204"/>
              </a:rPr>
              <a:pPr>
                <a:defRPr/>
              </a:pPr>
              <a:t>8</a:t>
            </a:fld>
            <a:endParaRPr lang="en-US" dirty="0">
              <a:latin typeface="Calibri" panose="020F0502020204030204"/>
            </a:endParaRPr>
          </a:p>
        </p:txBody>
      </p:sp>
    </p:spTree>
    <p:extLst>
      <p:ext uri="{BB962C8B-B14F-4D97-AF65-F5344CB8AC3E}">
        <p14:creationId xmlns:p14="http://schemas.microsoft.com/office/powerpoint/2010/main" val="1026132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a:lstStyle/>
          <a:p>
            <a:r>
              <a:rPr lang="en-US" dirty="0"/>
              <a:t>Team</a:t>
            </a:r>
          </a:p>
        </p:txBody>
      </p:sp>
      <p:graphicFrame>
        <p:nvGraphicFramePr>
          <p:cNvPr id="5" name="Content Placeholder 2" descr="Team Smart Art Graphic&#10;">
            <a:extLst>
              <a:ext uri="{FF2B5EF4-FFF2-40B4-BE49-F238E27FC236}">
                <a16:creationId xmlns:a16="http://schemas.microsoft.com/office/drawing/2014/main" id="{9C6D4AB6-2821-496B-916D-DC02A2DBB124}"/>
              </a:ext>
            </a:extLst>
          </p:cNvPr>
          <p:cNvGraphicFramePr>
            <a:graphicFrameLocks noGrp="1"/>
          </p:cNvGraphicFramePr>
          <p:nvPr>
            <p:ph idx="1"/>
            <p:extLst>
              <p:ext uri="{D42A27DB-BD31-4B8C-83A1-F6EECF244321}">
                <p14:modId xmlns:p14="http://schemas.microsoft.com/office/powerpoint/2010/main" val="3410200959"/>
              </p:ext>
            </p:extLst>
          </p:nvPr>
        </p:nvGraphicFramePr>
        <p:xfrm>
          <a:off x="393192" y="1463040"/>
          <a:ext cx="11411712"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933A4BE-531E-4A62-A55C-06E0881802D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7" name="Footer Placeholder 6">
            <a:extLst>
              <a:ext uri="{FF2B5EF4-FFF2-40B4-BE49-F238E27FC236}">
                <a16:creationId xmlns:a16="http://schemas.microsoft.com/office/drawing/2014/main" id="{8FFD21CE-7A2D-4CB5-AC11-6E5CB7F735F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535643"/>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A449C04-64B3-4403-94B7-8D2284C38D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{9EC40772-4696-4176-9BE6-FF12BAC2928B}tf78504181_win32</Template>
  <TotalTime>295</TotalTime>
  <Words>548</Words>
  <Application>Microsoft Office PowerPoint</Application>
  <PresentationFormat>Widescreen</PresentationFormat>
  <Paragraphs>129</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Avenir Next LT Pro</vt:lpstr>
      <vt:lpstr>Calibri</vt:lpstr>
      <vt:lpstr>Tw Cen MT</vt:lpstr>
      <vt:lpstr>ShapesVTI</vt:lpstr>
      <vt:lpstr>Quaternions and Rotating Stuff</vt:lpstr>
      <vt:lpstr>Agenda</vt:lpstr>
      <vt:lpstr>How Do We Rotate Stuff? Let’s Talk Waves</vt:lpstr>
      <vt:lpstr>Where do these functions come from though?</vt:lpstr>
      <vt:lpstr>Unit Circle</vt:lpstr>
      <vt:lpstr>PowerPoint Presentation</vt:lpstr>
      <vt:lpstr>Table</vt:lpstr>
      <vt:lpstr>The way to get started is to quit talking and begin doing.</vt:lpstr>
      <vt:lpstr>Team</vt:lpstr>
      <vt:lpstr>Timeline</vt:lpstr>
      <vt:lpstr>Content</vt:lpstr>
      <vt:lpstr>Content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Quaternions and Rotating Stuff</dc:title>
  <dc:creator>Lukas Goodman</dc:creator>
  <cp:lastModifiedBy>Goodman, Lukas</cp:lastModifiedBy>
  <cp:revision>2</cp:revision>
  <dcterms:created xsi:type="dcterms:W3CDTF">2023-03-12T20:59:38Z</dcterms:created>
  <dcterms:modified xsi:type="dcterms:W3CDTF">2023-03-13T16:56:19Z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